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3" r:id="rId8"/>
    <p:sldId id="264" r:id="rId9"/>
    <p:sldId id="265" r:id="rId10"/>
    <p:sldId id="267" r:id="rId11"/>
    <p:sldId id="268" r:id="rId12"/>
    <p:sldId id="289" r:id="rId13"/>
    <p:sldId id="273" r:id="rId14"/>
    <p:sldId id="275" r:id="rId15"/>
    <p:sldId id="276" r:id="rId16"/>
    <p:sldId id="277" r:id="rId17"/>
    <p:sldId id="278" r:id="rId18"/>
    <p:sldId id="279" r:id="rId19"/>
    <p:sldId id="280" r:id="rId20"/>
    <p:sldId id="281" r:id="rId21"/>
    <p:sldId id="282" r:id="rId22"/>
    <p:sldId id="283" r:id="rId23"/>
    <p:sldId id="284" r:id="rId24"/>
    <p:sldId id="285" r:id="rId25"/>
    <p:sldId id="288" r:id="rId26"/>
    <p:sldId id="286" r:id="rId27"/>
  </p:sldIdLst>
  <p:sldSz cx="9144000" cy="5143500" type="screen16x9"/>
  <p:notesSz cx="6858000" cy="9144000"/>
  <p:embeddedFontLst>
    <p:embeddedFont>
      <p:font typeface="Montserrat" panose="020B0604020202020204" charset="0"/>
      <p:regular r:id="rId29"/>
      <p:bold r:id="rId30"/>
      <p:italic r:id="rId31"/>
      <p:boldItalic r:id="rId32"/>
    </p:embeddedFont>
    <p:embeddedFont>
      <p:font typeface="Algerian" panose="04020705040A02060702" pitchFamily="82" charset="0"/>
      <p:regular r:id="rId33"/>
    </p:embeddedFont>
    <p:embeddedFont>
      <p:font typeface="Lato" panose="020B0604020202020204"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5" d="100"/>
          <a:sy n="145" d="100"/>
        </p:scale>
        <p:origin x="62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5395506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2005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5cd2a4f04b_0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5cd2a4f04b_0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0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5cd2a4f04b_0_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5cd2a4f04b_0_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4284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cd2a4f04b_0_5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cd2a4f04b_0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9388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cd2a4f04b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cd2a4f04b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61970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9587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5cd2a4f04b_0_5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5cd2a4f04b_0_5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008369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5cd2a4f04b_0_4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5cd2a4f04b_0_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168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5cd2a4f04b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5cd2a4f04b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7498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5cd2a4f04b_0_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5cd2a4f04b_0_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6218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5cda571c2a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5cda571c2a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898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cd2a4f04b_0_4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cd2a4f04b_0_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194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5cd2a4f04b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5cd2a4f04b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676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5cd2a4f04b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5cd2a4f04b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711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cd2a4f04b_0_5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cd2a4f04b_0_5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2989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Google Shape;17;p2"/>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Google Shape;1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11"/>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1"/>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11"/>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1"/>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1"/>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1"/>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1"/>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1"/>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1"/>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1"/>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5" name="Google Shape;125;p11"/>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Google Shape;12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Google Shape;12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3"/>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3"/>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3"/>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3"/>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3"/>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3"/>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9;p3"/>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Google Shape;40;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Google Shape;46;p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Google Shape;4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Google Shape;53;p5"/>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Google Shape;54;p5"/>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Google Shape;5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 name="Google Shape;60;p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Google Shape;6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7"/>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Google Shape;67;p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Google Shape;68;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8"/>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8"/>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8"/>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8"/>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8"/>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8"/>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8"/>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8"/>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8"/>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8"/>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 name="Google Shape;89;p8"/>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Google Shape;9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9"/>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Google Shape;96;p9"/>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Google Shape;97;p9"/>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noAutofit/>
          </a:bodyPr>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Google Shape;98;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0"/>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10"/>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300"/>
              <a:buNone/>
              <a:defRPr/>
            </a:lvl1pPr>
          </a:lstStyle>
          <a:p>
            <a:endParaRPr/>
          </a:p>
        </p:txBody>
      </p:sp>
      <p:sp>
        <p:nvSpPr>
          <p:cNvPr id="104" name="Google Shape;104;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3"/>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PIZZA ORDERING     APPS</a:t>
            </a:r>
            <a:endParaRPr/>
          </a:p>
        </p:txBody>
      </p:sp>
      <p:sp>
        <p:nvSpPr>
          <p:cNvPr id="135" name="Google Shape;135;p13"/>
          <p:cNvSpPr txBox="1">
            <a:spLocks noGrp="1"/>
          </p:cNvSpPr>
          <p:nvPr>
            <p:ph type="subTitle" idx="1"/>
          </p:nvPr>
        </p:nvSpPr>
        <p:spPr>
          <a:xfrm>
            <a:off x="4109500" y="3874675"/>
            <a:ext cx="4007700" cy="103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JUNIOR PROJECT DESIGN</a:t>
            </a:r>
            <a:endParaRPr/>
          </a:p>
          <a:p>
            <a:pPr marL="0" lvl="0" indent="0" algn="l" rtl="0">
              <a:spcBef>
                <a:spcPts val="0"/>
              </a:spcBef>
              <a:spcAft>
                <a:spcPts val="0"/>
              </a:spcAft>
              <a:buNone/>
            </a:pPr>
            <a:r>
              <a:rPr lang="en"/>
              <a:t>COURSE CODE   :    CSE 299</a:t>
            </a:r>
            <a:endParaRPr/>
          </a:p>
          <a:p>
            <a:pPr marL="0" lvl="0" indent="0" algn="l" rtl="0">
              <a:spcBef>
                <a:spcPts val="0"/>
              </a:spcBef>
              <a:spcAft>
                <a:spcPts val="0"/>
              </a:spcAft>
              <a:buNone/>
            </a:pPr>
            <a:r>
              <a:rPr lang="en"/>
              <a:t>SUBMITTED TO  :    Mohammad Monirujjaman Khan</a:t>
            </a:r>
            <a:endParaRPr/>
          </a:p>
          <a:p>
            <a:pPr marL="0" lvl="0" indent="0" algn="l" rtl="0">
              <a:spcBef>
                <a:spcPts val="0"/>
              </a:spcBef>
              <a:spcAft>
                <a:spcPts val="0"/>
              </a:spcAft>
              <a:buNone/>
            </a:pPr>
            <a:endParaRPr sz="1050">
              <a:solidFill>
                <a:srgbClr val="616770"/>
              </a:solidFill>
              <a:latin typeface="Arial"/>
              <a:ea typeface="Arial"/>
              <a:cs typeface="Arial"/>
              <a:sym typeface="Arial"/>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2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BLOCK DIAGRAM</a:t>
            </a:r>
            <a:endParaRPr/>
          </a:p>
        </p:txBody>
      </p:sp>
      <p:sp>
        <p:nvSpPr>
          <p:cNvPr id="207" name="Google Shape;207;p2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08" name="Google Shape;208;p24"/>
          <p:cNvPicPr preferRelativeResize="0"/>
          <p:nvPr/>
        </p:nvPicPr>
        <p:blipFill>
          <a:blip r:embed="rId3">
            <a:alphaModFix/>
          </a:blip>
          <a:stretch>
            <a:fillRect/>
          </a:stretch>
        </p:blipFill>
        <p:spPr>
          <a:xfrm>
            <a:off x="1297500" y="1312938"/>
            <a:ext cx="7038899" cy="3420425"/>
          </a:xfrm>
          <a:prstGeom prst="rect">
            <a:avLst/>
          </a:prstGeom>
          <a:noFill/>
          <a:ln cap="flat" cmpd="sng">
            <a:solidFill>
              <a:srgbClr val="4F81BD"/>
            </a:solidFill>
            <a:prstDash val="solid"/>
            <a:miter lim="8000"/>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HARDWARE REQUIREMENTS</a:t>
            </a:r>
            <a:endParaRPr/>
          </a:p>
        </p:txBody>
      </p:sp>
      <p:sp>
        <p:nvSpPr>
          <p:cNvPr id="214" name="Google Shape;214;p25"/>
          <p:cNvSpPr txBox="1">
            <a:spLocks noGrp="1"/>
          </p:cNvSpPr>
          <p:nvPr>
            <p:ph type="body" idx="1"/>
          </p:nvPr>
        </p:nvSpPr>
        <p:spPr>
          <a:xfrm>
            <a:off x="2184325" y="2022000"/>
            <a:ext cx="4222800" cy="16140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Processor: Intel dual core or above</a:t>
            </a:r>
            <a:endParaRPr/>
          </a:p>
          <a:p>
            <a:pPr marL="457200" lvl="0" indent="-311150" algn="l" rtl="0">
              <a:spcBef>
                <a:spcPts val="0"/>
              </a:spcBef>
              <a:spcAft>
                <a:spcPts val="0"/>
              </a:spcAft>
              <a:buSzPts val="1300"/>
              <a:buAutoNum type="arabicPeriod"/>
            </a:pPr>
            <a:r>
              <a:rPr lang="en"/>
              <a:t>Processor Speed: 1.0GHZ or above</a:t>
            </a:r>
            <a:endParaRPr/>
          </a:p>
          <a:p>
            <a:pPr marL="457200" lvl="0" indent="-311150" algn="l" rtl="0">
              <a:spcBef>
                <a:spcPts val="0"/>
              </a:spcBef>
              <a:spcAft>
                <a:spcPts val="0"/>
              </a:spcAft>
              <a:buSzPts val="1300"/>
              <a:buAutoNum type="arabicPeriod"/>
            </a:pPr>
            <a:r>
              <a:rPr lang="en"/>
              <a:t>RAM: 1 GB RAM or above</a:t>
            </a:r>
            <a:endParaRPr/>
          </a:p>
          <a:p>
            <a:pPr marL="457200" lvl="0" indent="-311150" algn="l" rtl="0">
              <a:spcBef>
                <a:spcPts val="0"/>
              </a:spcBef>
              <a:spcAft>
                <a:spcPts val="0"/>
              </a:spcAft>
              <a:buSzPts val="1300"/>
              <a:buAutoNum type="arabicPeriod"/>
            </a:pPr>
            <a:r>
              <a:rPr lang="en"/>
              <a:t>Hard Disk: 20 GB hard disk or above</a:t>
            </a:r>
            <a:endParaRPr/>
          </a:p>
          <a:p>
            <a:pPr marL="457200" lvl="0" indent="-311150" algn="l" rtl="0">
              <a:spcBef>
                <a:spcPts val="0"/>
              </a:spcBef>
              <a:spcAft>
                <a:spcPts val="0"/>
              </a:spcAft>
              <a:buSzPts val="1300"/>
              <a:buAutoNum type="arabicPeriod"/>
            </a:pPr>
            <a:r>
              <a:rPr lang="en"/>
              <a:t>Mobile: Android phone</a:t>
            </a:r>
            <a:endParaRPr/>
          </a:p>
          <a:p>
            <a:pPr marL="457200" lvl="0" indent="-311150" algn="l" rtl="0">
              <a:spcBef>
                <a:spcPts val="0"/>
              </a:spcBef>
              <a:spcAft>
                <a:spcPts val="0"/>
              </a:spcAft>
              <a:buSzPts val="1300"/>
              <a:buAutoNum type="arabicPeriod"/>
            </a:pPr>
            <a:r>
              <a:rPr lang="en"/>
              <a:t>USB flash disk (At least 2GB)</a:t>
            </a:r>
            <a:endParaRPr/>
          </a:p>
          <a:p>
            <a:pPr marL="0" lvl="0" indent="0" algn="l" rtl="0">
              <a:spcBef>
                <a:spcPts val="1600"/>
              </a:spcBef>
              <a:spcAft>
                <a:spcPts val="160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REQUIREMENTS</a:t>
            </a:r>
            <a:endParaRPr/>
          </a:p>
        </p:txBody>
      </p:sp>
      <p:sp>
        <p:nvSpPr>
          <p:cNvPr id="220" name="Google Shape;220;p26"/>
          <p:cNvSpPr txBox="1">
            <a:spLocks noGrp="1"/>
          </p:cNvSpPr>
          <p:nvPr>
            <p:ph type="body" idx="1"/>
          </p:nvPr>
        </p:nvSpPr>
        <p:spPr>
          <a:xfrm>
            <a:off x="1819650" y="1956350"/>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Operating system: Windows XP / windows 7 and Android</a:t>
            </a:r>
            <a:endParaRPr/>
          </a:p>
          <a:p>
            <a:pPr marL="457200" lvl="0" indent="-311150" algn="l" rtl="0">
              <a:spcBef>
                <a:spcPts val="0"/>
              </a:spcBef>
              <a:spcAft>
                <a:spcPts val="0"/>
              </a:spcAft>
              <a:buSzPts val="1300"/>
              <a:buAutoNum type="arabicPeriod"/>
            </a:pPr>
            <a:r>
              <a:rPr lang="en"/>
              <a:t>Technology: Java language</a:t>
            </a:r>
            <a:endParaRPr/>
          </a:p>
          <a:p>
            <a:pPr marL="457200" lvl="0" indent="-311150" algn="l" rtl="0">
              <a:spcBef>
                <a:spcPts val="0"/>
              </a:spcBef>
              <a:spcAft>
                <a:spcPts val="0"/>
              </a:spcAft>
              <a:buSzPts val="1300"/>
              <a:buAutoNum type="arabicPeriod"/>
            </a:pPr>
            <a:r>
              <a:rPr lang="en"/>
              <a:t>Database: Firebase</a:t>
            </a:r>
            <a:endParaRPr/>
          </a:p>
          <a:p>
            <a:pPr marL="457200" lvl="0" indent="-311150" algn="l" rtl="0">
              <a:spcBef>
                <a:spcPts val="0"/>
              </a:spcBef>
              <a:spcAft>
                <a:spcPts val="0"/>
              </a:spcAft>
              <a:buSzPts val="1300"/>
              <a:buAutoNum type="arabicPeriod"/>
            </a:pPr>
            <a:r>
              <a:rPr lang="en"/>
              <a:t>Java sdk</a:t>
            </a:r>
            <a:endParaRPr/>
          </a:p>
          <a:p>
            <a:pPr marL="457200" lvl="0" indent="-311150" algn="l" rtl="0">
              <a:spcBef>
                <a:spcPts val="0"/>
              </a:spcBef>
              <a:spcAft>
                <a:spcPts val="0"/>
              </a:spcAft>
              <a:buSzPts val="1300"/>
              <a:buAutoNum type="arabicPeriod"/>
            </a:pPr>
            <a:r>
              <a:rPr lang="en"/>
              <a:t>Android studio</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1031089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3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30"/>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7" name="Google Shape;247;p30" descr="Placeholder image"/>
          <p:cNvPicPr preferRelativeResize="0"/>
          <p:nvPr/>
        </p:nvPicPr>
        <p:blipFill rotWithShape="1">
          <a:blip r:embed="rId3">
            <a:alphaModFix/>
          </a:blip>
          <a:srcRect l="39" r="39"/>
          <a:stretch/>
        </p:blipFill>
        <p:spPr>
          <a:xfrm>
            <a:off x="0" y="0"/>
            <a:ext cx="9144000" cy="5143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br>
              <a:rPr lang="en-US" dirty="0" smtClean="0"/>
            </a:br>
            <a:endParaRPr lang="en-US" dirty="0"/>
          </a:p>
        </p:txBody>
      </p:sp>
      <p:graphicFrame>
        <p:nvGraphicFramePr>
          <p:cNvPr id="8" name="Table 7"/>
          <p:cNvGraphicFramePr>
            <a:graphicFrameLocks noGrp="1"/>
          </p:cNvGraphicFramePr>
          <p:nvPr>
            <p:extLst>
              <p:ext uri="{D42A27DB-BD31-4B8C-83A1-F6EECF244321}">
                <p14:modId xmlns:p14="http://schemas.microsoft.com/office/powerpoint/2010/main" val="1510912891"/>
              </p:ext>
            </p:extLst>
          </p:nvPr>
        </p:nvGraphicFramePr>
        <p:xfrm>
          <a:off x="151002" y="1843722"/>
          <a:ext cx="8992998" cy="3047060"/>
        </p:xfrm>
        <a:graphic>
          <a:graphicData uri="http://schemas.openxmlformats.org/drawingml/2006/table">
            <a:tbl>
              <a:tblPr firstRow="1" firstCol="1" bandRow="1">
                <a:tableStyleId>{5C22544A-7EE6-4342-B048-85BDC9FD1C3A}</a:tableStyleId>
              </a:tblPr>
              <a:tblGrid>
                <a:gridCol w="6224444"/>
                <a:gridCol w="2768554"/>
              </a:tblGrid>
              <a:tr h="3047060">
                <a:tc>
                  <a:txBody>
                    <a:bodyPr/>
                    <a:lstStyle/>
                    <a:p>
                      <a:pPr marL="0" marR="0" algn="just">
                        <a:spcBef>
                          <a:spcPts val="0"/>
                        </a:spcBef>
                        <a:spcAft>
                          <a:spcPts val="0"/>
                        </a:spcAft>
                      </a:pPr>
                      <a:r>
                        <a:rPr lang="en-US" sz="2000" dirty="0">
                          <a:effectLst/>
                        </a:rPr>
                        <a:t>Here, a user can </a:t>
                      </a:r>
                      <a:r>
                        <a:rPr lang="en-US" sz="2000" dirty="0" smtClean="0">
                          <a:effectLst/>
                        </a:rPr>
                        <a:t>login </a:t>
                      </a:r>
                      <a:r>
                        <a:rPr lang="en-US" sz="2000" dirty="0">
                          <a:effectLst/>
                        </a:rPr>
                        <a:t>to the app with his phone number and password. The phone number and password should match with his given and saved information in the registration process</a:t>
                      </a:r>
                      <a:r>
                        <a:rPr lang="en-US" sz="2000" dirty="0" smtClean="0">
                          <a:effectLst/>
                        </a:rPr>
                        <a:t>. if </a:t>
                      </a:r>
                      <a:r>
                        <a:rPr lang="en-US" sz="2000" dirty="0">
                          <a:effectLst/>
                        </a:rPr>
                        <a:t>the </a:t>
                      </a:r>
                      <a:r>
                        <a:rPr lang="en-US" sz="2000" dirty="0" smtClean="0">
                          <a:effectLst/>
                        </a:rPr>
                        <a:t>number and password do </a:t>
                      </a:r>
                      <a:r>
                        <a:rPr lang="en-US" sz="2000" dirty="0">
                          <a:effectLst/>
                        </a:rPr>
                        <a:t>not match then it will </a:t>
                      </a:r>
                      <a:r>
                        <a:rPr lang="en-US" sz="2000" dirty="0" smtClean="0">
                          <a:effectLst/>
                        </a:rPr>
                        <a:t>show an error message “phone</a:t>
                      </a:r>
                      <a:r>
                        <a:rPr lang="en-US" sz="2000" baseline="0" dirty="0" smtClean="0">
                          <a:effectLst/>
                        </a:rPr>
                        <a:t> number and password do not match</a:t>
                      </a:r>
                      <a:r>
                        <a:rPr lang="en-US" sz="2000" dirty="0" smtClean="0">
                          <a:effectLst/>
                        </a:rPr>
                        <a:t>”. </a:t>
                      </a:r>
                      <a:r>
                        <a:rPr lang="en-US" sz="2000" dirty="0">
                          <a:effectLst/>
                        </a:rPr>
                        <a:t>If the user </a:t>
                      </a:r>
                      <a:r>
                        <a:rPr lang="en-US" sz="2000" dirty="0" smtClean="0">
                          <a:effectLst/>
                        </a:rPr>
                        <a:t>does</a:t>
                      </a:r>
                      <a:r>
                        <a:rPr lang="en-US" sz="2000" baseline="0" dirty="0" smtClean="0">
                          <a:effectLst/>
                        </a:rPr>
                        <a:t> not have an account</a:t>
                      </a:r>
                      <a:r>
                        <a:rPr lang="en-US" sz="2000" dirty="0" smtClean="0">
                          <a:effectLst/>
                        </a:rPr>
                        <a:t>, </a:t>
                      </a:r>
                      <a:r>
                        <a:rPr lang="en-US" sz="2000" dirty="0">
                          <a:effectLst/>
                        </a:rPr>
                        <a:t>then he can register </a:t>
                      </a:r>
                      <a:r>
                        <a:rPr lang="en-US" sz="2000" dirty="0" smtClean="0">
                          <a:effectLst/>
                        </a:rPr>
                        <a:t>his</a:t>
                      </a:r>
                      <a:r>
                        <a:rPr lang="en-US" sz="2000" baseline="0" dirty="0" smtClean="0">
                          <a:effectLst/>
                        </a:rPr>
                        <a:t> account by clicking </a:t>
                      </a:r>
                      <a:r>
                        <a:rPr lang="en-US" sz="2000" dirty="0" smtClean="0">
                          <a:effectLst/>
                        </a:rPr>
                        <a:t>the </a:t>
                      </a:r>
                      <a:r>
                        <a:rPr lang="en-US" sz="2000" dirty="0">
                          <a:effectLst/>
                        </a:rPr>
                        <a:t>register button.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9" name="Rectangle 5"/>
          <p:cNvSpPr>
            <a:spLocks noGrp="1" noChangeArrowheads="1"/>
          </p:cNvSpPr>
          <p:nvPr>
            <p:ph type="body" idx="1"/>
          </p:nvPr>
        </p:nvSpPr>
        <p:spPr bwMode="auto">
          <a:xfrm>
            <a:off x="167780" y="1413744"/>
            <a:ext cx="214198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Login</a:t>
            </a:r>
            <a:endParaRPr kumimoji="0" lang="en-US" sz="2000" b="0" i="0" u="none" strike="noStrike" cap="none" normalizeH="0" baseline="0" dirty="0" smtClean="0">
              <a:ln>
                <a:noFill/>
              </a:ln>
              <a:solidFill>
                <a:schemeClr val="bg1"/>
              </a:solidFill>
              <a:effectLst/>
              <a:latin typeface="Arial" panose="020B0604020202020204" pitchFamily="34" charset="0"/>
            </a:endParaRPr>
          </a:p>
        </p:txBody>
      </p:sp>
      <p:pic>
        <p:nvPicPr>
          <p:cNvPr id="12" name="Picture 11" descr="C:\Users\user\Desktop\69248988_496229557619439_8272645180088123392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09190" y="1879133"/>
            <a:ext cx="2676088" cy="3003259"/>
          </a:xfrm>
          <a:prstGeom prst="rect">
            <a:avLst/>
          </a:prstGeom>
          <a:noFill/>
          <a:ln>
            <a:noFill/>
          </a:ln>
        </p:spPr>
      </p:pic>
    </p:spTree>
    <p:extLst>
      <p:ext uri="{BB962C8B-B14F-4D97-AF65-F5344CB8AC3E}">
        <p14:creationId xmlns:p14="http://schemas.microsoft.com/office/powerpoint/2010/main" val="333243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498500688"/>
              </p:ext>
            </p:extLst>
          </p:nvPr>
        </p:nvGraphicFramePr>
        <p:xfrm>
          <a:off x="100668" y="1813853"/>
          <a:ext cx="8959442" cy="2892371"/>
        </p:xfrm>
        <a:graphic>
          <a:graphicData uri="http://schemas.openxmlformats.org/drawingml/2006/table">
            <a:tbl>
              <a:tblPr firstRow="1" firstCol="1" bandRow="1">
                <a:tableStyleId>{5C22544A-7EE6-4342-B048-85BDC9FD1C3A}</a:tableStyleId>
              </a:tblPr>
              <a:tblGrid>
                <a:gridCol w="6201218"/>
                <a:gridCol w="2758224"/>
              </a:tblGrid>
              <a:tr h="2892371">
                <a:tc>
                  <a:txBody>
                    <a:bodyPr/>
                    <a:lstStyle/>
                    <a:p>
                      <a:pPr marL="0" marR="0" algn="just">
                        <a:spcBef>
                          <a:spcPts val="0"/>
                        </a:spcBef>
                        <a:spcAft>
                          <a:spcPts val="0"/>
                        </a:spcAft>
                      </a:pPr>
                      <a:r>
                        <a:rPr lang="en-US" sz="2000" dirty="0" smtClean="0">
                          <a:effectLst/>
                        </a:rPr>
                        <a:t>User </a:t>
                      </a:r>
                      <a:r>
                        <a:rPr lang="en-US" sz="2000" dirty="0">
                          <a:effectLst/>
                        </a:rPr>
                        <a:t>can </a:t>
                      </a:r>
                      <a:r>
                        <a:rPr lang="en-US" sz="2000" dirty="0" smtClean="0">
                          <a:effectLst/>
                        </a:rPr>
                        <a:t> register their account</a:t>
                      </a:r>
                      <a:r>
                        <a:rPr lang="en-US" sz="2000" baseline="0" dirty="0" smtClean="0">
                          <a:effectLst/>
                        </a:rPr>
                        <a:t> </a:t>
                      </a:r>
                      <a:r>
                        <a:rPr lang="en-US" sz="2000" baseline="0" dirty="0" err="1" smtClean="0">
                          <a:effectLst/>
                        </a:rPr>
                        <a:t>here</a:t>
                      </a:r>
                      <a:r>
                        <a:rPr lang="en-US" sz="2000" dirty="0" err="1" smtClean="0">
                          <a:effectLst/>
                        </a:rPr>
                        <a:t>.The</a:t>
                      </a:r>
                      <a:r>
                        <a:rPr lang="en-US" sz="2000" baseline="0" dirty="0" smtClean="0">
                          <a:effectLst/>
                        </a:rPr>
                        <a:t> </a:t>
                      </a:r>
                      <a:r>
                        <a:rPr lang="en-US" sz="2000" dirty="0" smtClean="0">
                          <a:effectLst/>
                        </a:rPr>
                        <a:t>user </a:t>
                      </a:r>
                      <a:r>
                        <a:rPr lang="en-US" sz="2000" dirty="0">
                          <a:effectLst/>
                        </a:rPr>
                        <a:t>needs to provide his name, phone number, address, house, road, block and password. After clicking the register </a:t>
                      </a:r>
                      <a:r>
                        <a:rPr lang="en-US" sz="2000" dirty="0" err="1" smtClean="0">
                          <a:effectLst/>
                        </a:rPr>
                        <a:t>button,user’s</a:t>
                      </a:r>
                      <a:r>
                        <a:rPr lang="en-US" sz="2000" dirty="0" smtClean="0">
                          <a:effectLst/>
                        </a:rPr>
                        <a:t> account </a:t>
                      </a:r>
                      <a:r>
                        <a:rPr lang="en-US" sz="2000" dirty="0">
                          <a:effectLst/>
                        </a:rPr>
                        <a:t>will be </a:t>
                      </a:r>
                      <a:r>
                        <a:rPr lang="en-US" sz="2000" dirty="0" err="1" smtClean="0">
                          <a:effectLst/>
                        </a:rPr>
                        <a:t>created.If</a:t>
                      </a:r>
                      <a:r>
                        <a:rPr lang="en-US" sz="2000" dirty="0" smtClean="0">
                          <a:effectLst/>
                        </a:rPr>
                        <a:t> </a:t>
                      </a:r>
                      <a:r>
                        <a:rPr lang="en-US" sz="2000" dirty="0">
                          <a:effectLst/>
                        </a:rPr>
                        <a:t>the phone number </a:t>
                      </a:r>
                      <a:r>
                        <a:rPr lang="en-US" sz="2000" dirty="0" smtClean="0">
                          <a:effectLst/>
                        </a:rPr>
                        <a:t>exists</a:t>
                      </a:r>
                      <a:r>
                        <a:rPr lang="en-US" sz="2000" baseline="0" dirty="0" smtClean="0">
                          <a:effectLst/>
                        </a:rPr>
                        <a:t> </a:t>
                      </a:r>
                      <a:r>
                        <a:rPr lang="en-US" sz="2000" dirty="0" err="1" smtClean="0">
                          <a:effectLst/>
                        </a:rPr>
                        <a:t>already,then</a:t>
                      </a:r>
                      <a:r>
                        <a:rPr lang="en-US" sz="2000" dirty="0" smtClean="0">
                          <a:effectLst/>
                        </a:rPr>
                        <a:t> </a:t>
                      </a:r>
                      <a:r>
                        <a:rPr lang="en-US" sz="2000" dirty="0">
                          <a:effectLst/>
                        </a:rPr>
                        <a:t>it will show an error message.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109057" y="1413744"/>
            <a:ext cx="27253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Registration</a:t>
            </a:r>
            <a:r>
              <a:rPr kumimoji="0" 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descr="C:\Users\user\Desktop\Summer 2019\CSE299\work\69277201_2910817745811105_2546620190087446528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16910" y="1813854"/>
            <a:ext cx="2718033" cy="2903592"/>
          </a:xfrm>
          <a:prstGeom prst="rect">
            <a:avLst/>
          </a:prstGeom>
          <a:noFill/>
          <a:ln>
            <a:noFill/>
          </a:ln>
        </p:spPr>
      </p:pic>
    </p:spTree>
    <p:extLst>
      <p:ext uri="{BB962C8B-B14F-4D97-AF65-F5344CB8AC3E}">
        <p14:creationId xmlns:p14="http://schemas.microsoft.com/office/powerpoint/2010/main" val="2231190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44698490"/>
              </p:ext>
            </p:extLst>
          </p:nvPr>
        </p:nvGraphicFramePr>
        <p:xfrm>
          <a:off x="83890" y="1843722"/>
          <a:ext cx="8992998" cy="2954781"/>
        </p:xfrm>
        <a:graphic>
          <a:graphicData uri="http://schemas.openxmlformats.org/drawingml/2006/table">
            <a:tbl>
              <a:tblPr firstRow="1" firstCol="1" bandRow="1">
                <a:tableStyleId>{5C22544A-7EE6-4342-B048-85BDC9FD1C3A}</a:tableStyleId>
              </a:tblPr>
              <a:tblGrid>
                <a:gridCol w="6224444"/>
                <a:gridCol w="2768554"/>
              </a:tblGrid>
              <a:tr h="2954781">
                <a:tc>
                  <a:txBody>
                    <a:bodyPr/>
                    <a:lstStyle/>
                    <a:p>
                      <a:pPr marL="0" marR="0" algn="just">
                        <a:spcBef>
                          <a:spcPts val="0"/>
                        </a:spcBef>
                        <a:spcAft>
                          <a:spcPts val="0"/>
                        </a:spcAft>
                      </a:pPr>
                      <a:r>
                        <a:rPr lang="en-US" sz="2000" dirty="0">
                          <a:effectLst/>
                        </a:rPr>
                        <a:t>After clicking the view profile button in Home Page, a user can see his profile. Here, all the information of that user will be </a:t>
                      </a:r>
                      <a:r>
                        <a:rPr lang="en-US" sz="2000" dirty="0" err="1" smtClean="0">
                          <a:effectLst/>
                        </a:rPr>
                        <a:t>shown.User</a:t>
                      </a:r>
                      <a:r>
                        <a:rPr lang="en-US" sz="2000" dirty="0" smtClean="0">
                          <a:effectLst/>
                        </a:rPr>
                        <a:t> </a:t>
                      </a:r>
                      <a:r>
                        <a:rPr lang="en-US" sz="2000" dirty="0">
                          <a:effectLst/>
                        </a:rPr>
                        <a:t>can also edit this information by clicking edit profile button.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100668" y="1380188"/>
            <a:ext cx="25569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2000" b="1" dirty="0" smtClean="0">
                <a:solidFill>
                  <a:schemeClr val="bg1"/>
                </a:solidFill>
                <a:latin typeface="Arial" panose="020B0604020202020204" pitchFamily="34" charset="0"/>
                <a:ea typeface="Times New Roman" panose="02020603050405020304" pitchFamily="18" charset="0"/>
              </a:rPr>
              <a:t>View profile</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descr="C:\Users\user\Desktop\Summer 2019\CSE299\work\69515090_489593331610313_7429489649015324672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25299" y="1856081"/>
            <a:ext cx="2751589" cy="2908865"/>
          </a:xfrm>
          <a:prstGeom prst="rect">
            <a:avLst/>
          </a:prstGeom>
          <a:noFill/>
          <a:ln>
            <a:noFill/>
          </a:ln>
        </p:spPr>
      </p:pic>
    </p:spTree>
    <p:extLst>
      <p:ext uri="{BB962C8B-B14F-4D97-AF65-F5344CB8AC3E}">
        <p14:creationId xmlns:p14="http://schemas.microsoft.com/office/powerpoint/2010/main" val="34536800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013506823"/>
              </p:ext>
            </p:extLst>
          </p:nvPr>
        </p:nvGraphicFramePr>
        <p:xfrm>
          <a:off x="83890" y="1843722"/>
          <a:ext cx="8992998" cy="2929614"/>
        </p:xfrm>
        <a:graphic>
          <a:graphicData uri="http://schemas.openxmlformats.org/drawingml/2006/table">
            <a:tbl>
              <a:tblPr firstRow="1" firstCol="1" bandRow="1">
                <a:tableStyleId>{5C22544A-7EE6-4342-B048-85BDC9FD1C3A}</a:tableStyleId>
              </a:tblPr>
              <a:tblGrid>
                <a:gridCol w="6224444"/>
                <a:gridCol w="2768554"/>
              </a:tblGrid>
              <a:tr h="2929614">
                <a:tc>
                  <a:txBody>
                    <a:bodyPr/>
                    <a:lstStyle/>
                    <a:p>
                      <a:pPr marL="0" marR="0" algn="just">
                        <a:spcBef>
                          <a:spcPts val="0"/>
                        </a:spcBef>
                        <a:spcAft>
                          <a:spcPts val="0"/>
                        </a:spcAft>
                      </a:pPr>
                      <a:r>
                        <a:rPr lang="en-US" sz="2000" dirty="0">
                          <a:effectLst/>
                        </a:rPr>
                        <a:t>Here, a user can edit all his given information. Initially, all the given information is shown in the text fields. The user just needs to edit those data field by field. Here, the user can also change his password. Clicking the </a:t>
                      </a:r>
                      <a:r>
                        <a:rPr lang="en-US" sz="2000" dirty="0" smtClean="0">
                          <a:effectLst/>
                        </a:rPr>
                        <a:t>update</a:t>
                      </a:r>
                      <a:r>
                        <a:rPr lang="en-US" sz="2000" baseline="0" dirty="0" smtClean="0">
                          <a:effectLst/>
                        </a:rPr>
                        <a:t> </a:t>
                      </a:r>
                      <a:r>
                        <a:rPr lang="en-US" sz="2000" dirty="0" smtClean="0">
                          <a:effectLst/>
                        </a:rPr>
                        <a:t>button, user’s information will be updated.</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109058" y="1371799"/>
            <a:ext cx="24809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Edit</a:t>
            </a:r>
            <a:r>
              <a:rPr kumimoji="0" lang="en-US" sz="2000" b="1"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a:t>
            </a: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Profile</a:t>
            </a:r>
            <a:endParaRPr kumimoji="0" lang="en-US" sz="2000" b="0" i="0" u="none" strike="noStrike" cap="none" normalizeH="0" baseline="0" dirty="0" smtClean="0">
              <a:ln>
                <a:noFill/>
              </a:ln>
              <a:solidFill>
                <a:schemeClr val="tx1"/>
              </a:solidFill>
              <a:effectLst/>
              <a:latin typeface="Arial" panose="020B0604020202020204" pitchFamily="34" charset="0"/>
            </a:endParaRPr>
          </a:p>
        </p:txBody>
      </p:sp>
      <p:pic>
        <p:nvPicPr>
          <p:cNvPr id="6" name="Picture 5" descr="C:\Users\user\Desktop\Summer 2019\CSE299\work\68958225_1168878986634856_6454839798640148480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2077" y="1862356"/>
            <a:ext cx="2709644" cy="2885813"/>
          </a:xfrm>
          <a:prstGeom prst="rect">
            <a:avLst/>
          </a:prstGeom>
          <a:noFill/>
          <a:ln>
            <a:noFill/>
          </a:ln>
        </p:spPr>
      </p:pic>
    </p:spTree>
    <p:extLst>
      <p:ext uri="{BB962C8B-B14F-4D97-AF65-F5344CB8AC3E}">
        <p14:creationId xmlns:p14="http://schemas.microsoft.com/office/powerpoint/2010/main" val="3040249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63302287"/>
              </p:ext>
            </p:extLst>
          </p:nvPr>
        </p:nvGraphicFramePr>
        <p:xfrm>
          <a:off x="67111" y="1843722"/>
          <a:ext cx="9018165" cy="2870891"/>
        </p:xfrm>
        <a:graphic>
          <a:graphicData uri="http://schemas.openxmlformats.org/drawingml/2006/table">
            <a:tbl>
              <a:tblPr firstRow="1" firstCol="1" bandRow="1">
                <a:tableStyleId>{5C22544A-7EE6-4342-B048-85BDC9FD1C3A}</a:tableStyleId>
              </a:tblPr>
              <a:tblGrid>
                <a:gridCol w="6241863"/>
                <a:gridCol w="2776302"/>
              </a:tblGrid>
              <a:tr h="2870891">
                <a:tc>
                  <a:txBody>
                    <a:bodyPr/>
                    <a:lstStyle/>
                    <a:p>
                      <a:pPr marL="0" marR="0" algn="just">
                        <a:spcBef>
                          <a:spcPts val="0"/>
                        </a:spcBef>
                        <a:spcAft>
                          <a:spcPts val="0"/>
                        </a:spcAft>
                      </a:pPr>
                      <a:r>
                        <a:rPr lang="en-US" sz="2000" dirty="0">
                          <a:effectLst/>
                        </a:rPr>
                        <a:t>For adding a new pizza, a user needs to select pizza size here. Three pizza sizes with prices are shown in this dialog box. The user must select a size to make progress of adding a new pizza.</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83890" y="1313076"/>
            <a:ext cx="3157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Pizza Size Selection</a:t>
            </a:r>
            <a:endParaRPr kumimoji="0" lang="en-US" sz="2000" b="0" i="0" u="none" strike="noStrike" cap="none" normalizeH="0" baseline="0" dirty="0" smtClean="0">
              <a:ln>
                <a:noFill/>
              </a:ln>
              <a:solidFill>
                <a:schemeClr val="bg1"/>
              </a:solidFill>
              <a:effectLst/>
              <a:latin typeface="Arial" panose="020B0604020202020204" pitchFamily="34" charset="0"/>
            </a:endParaRPr>
          </a:p>
        </p:txBody>
      </p:sp>
      <p:pic>
        <p:nvPicPr>
          <p:cNvPr id="6" name="Picture 5" descr="C:\Users\user\Desktop\Summer 2019\CSE299\work\68919305_1087955444743350_3299885186686124032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521" y="1853966"/>
            <a:ext cx="2759977" cy="2827091"/>
          </a:xfrm>
          <a:prstGeom prst="rect">
            <a:avLst/>
          </a:prstGeom>
          <a:noFill/>
          <a:ln>
            <a:noFill/>
          </a:ln>
        </p:spPr>
      </p:pic>
    </p:spTree>
    <p:extLst>
      <p:ext uri="{BB962C8B-B14F-4D97-AF65-F5344CB8AC3E}">
        <p14:creationId xmlns:p14="http://schemas.microsoft.com/office/powerpoint/2010/main" val="1427900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68646334"/>
              </p:ext>
            </p:extLst>
          </p:nvPr>
        </p:nvGraphicFramePr>
        <p:xfrm>
          <a:off x="75501" y="1843722"/>
          <a:ext cx="8959442" cy="2837335"/>
        </p:xfrm>
        <a:graphic>
          <a:graphicData uri="http://schemas.openxmlformats.org/drawingml/2006/table">
            <a:tbl>
              <a:tblPr firstRow="1" firstCol="1" bandRow="1">
                <a:tableStyleId>{5C22544A-7EE6-4342-B048-85BDC9FD1C3A}</a:tableStyleId>
              </a:tblPr>
              <a:tblGrid>
                <a:gridCol w="6201218"/>
                <a:gridCol w="2758224"/>
              </a:tblGrid>
              <a:tr h="2837335">
                <a:tc>
                  <a:txBody>
                    <a:bodyPr/>
                    <a:lstStyle/>
                    <a:p>
                      <a:pPr marL="0" marR="0" algn="just">
                        <a:spcBef>
                          <a:spcPts val="0"/>
                        </a:spcBef>
                        <a:spcAft>
                          <a:spcPts val="0"/>
                        </a:spcAft>
                      </a:pPr>
                      <a:r>
                        <a:rPr lang="en-US" sz="2000" dirty="0">
                          <a:effectLst/>
                        </a:rPr>
                        <a:t>After selecting the pizza size, here, a user needs to select the pizza crust. Four types of crusts are shown in the dialog box. User must select a type to proceed next.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100668" y="1313076"/>
            <a:ext cx="33218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Pizza Crust Selection</a:t>
            </a:r>
            <a:endParaRPr kumimoji="0" lang="en-US" sz="2000" b="0" i="0" u="none" strike="noStrike" cap="none" normalizeH="0" baseline="0" dirty="0" smtClean="0">
              <a:ln>
                <a:noFill/>
              </a:ln>
              <a:solidFill>
                <a:schemeClr val="bg1"/>
              </a:solidFill>
              <a:effectLst/>
              <a:latin typeface="Arial" panose="020B0604020202020204" pitchFamily="34" charset="0"/>
            </a:endParaRPr>
          </a:p>
        </p:txBody>
      </p:sp>
      <p:pic>
        <p:nvPicPr>
          <p:cNvPr id="6" name="Picture 5" descr="C:\Users\user\Desktop\Summer 2019\CSE299\work\68930820_1154137158117265_406791870321000448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520" y="1853967"/>
            <a:ext cx="2684477" cy="2793534"/>
          </a:xfrm>
          <a:prstGeom prst="rect">
            <a:avLst/>
          </a:prstGeom>
          <a:noFill/>
          <a:ln>
            <a:noFill/>
          </a:ln>
        </p:spPr>
      </p:pic>
    </p:spTree>
    <p:extLst>
      <p:ext uri="{BB962C8B-B14F-4D97-AF65-F5344CB8AC3E}">
        <p14:creationId xmlns:p14="http://schemas.microsoft.com/office/powerpoint/2010/main" val="736109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1" name="Google Shape;141;p14"/>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42" name="Google Shape;142;p14"/>
          <p:cNvPicPr preferRelativeResize="0"/>
          <p:nvPr/>
        </p:nvPicPr>
        <p:blipFill>
          <a:blip r:embed="rId3">
            <a:alphaModFix/>
          </a:blip>
          <a:stretch>
            <a:fillRect/>
          </a:stretch>
        </p:blipFill>
        <p:spPr>
          <a:xfrm>
            <a:off x="0" y="0"/>
            <a:ext cx="9144001"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24894592"/>
              </p:ext>
            </p:extLst>
          </p:nvPr>
        </p:nvGraphicFramePr>
        <p:xfrm>
          <a:off x="83889" y="1843722"/>
          <a:ext cx="8967831" cy="3097394"/>
        </p:xfrm>
        <a:graphic>
          <a:graphicData uri="http://schemas.openxmlformats.org/drawingml/2006/table">
            <a:tbl>
              <a:tblPr firstRow="1" firstCol="1" bandRow="1">
                <a:tableStyleId>{5C22544A-7EE6-4342-B048-85BDC9FD1C3A}</a:tableStyleId>
              </a:tblPr>
              <a:tblGrid>
                <a:gridCol w="6207024"/>
                <a:gridCol w="2760807"/>
              </a:tblGrid>
              <a:tr h="3097394">
                <a:tc>
                  <a:txBody>
                    <a:bodyPr/>
                    <a:lstStyle/>
                    <a:p>
                      <a:pPr marL="0" marR="0" algn="just">
                        <a:spcBef>
                          <a:spcPts val="0"/>
                        </a:spcBef>
                        <a:spcAft>
                          <a:spcPts val="0"/>
                        </a:spcAft>
                      </a:pPr>
                      <a:r>
                        <a:rPr lang="en-US" sz="2000" dirty="0">
                          <a:effectLst/>
                        </a:rPr>
                        <a:t>Toppings selection is the last phase for customizing a new pizza. After selecting the pizza size and the crust accordingly, a user needs to select the toppings in terms of whole/left half/right half (i.e. refers to how much of the pizza you want the toppings to be scattered with). Various </a:t>
                      </a:r>
                      <a:r>
                        <a:rPr lang="en-US" sz="2000" dirty="0" smtClean="0">
                          <a:effectLst/>
                        </a:rPr>
                        <a:t>ingredients </a:t>
                      </a:r>
                      <a:r>
                        <a:rPr lang="en-US" sz="2000" dirty="0">
                          <a:effectLst/>
                        </a:rPr>
                        <a:t>are shown as pictures. User </a:t>
                      </a:r>
                      <a:r>
                        <a:rPr lang="en-US" sz="2000" dirty="0" smtClean="0">
                          <a:effectLst/>
                        </a:rPr>
                        <a:t>may choose the ingredients</a:t>
                      </a:r>
                      <a:r>
                        <a:rPr lang="en-US" sz="2000" baseline="0" dirty="0" smtClean="0">
                          <a:effectLst/>
                        </a:rPr>
                        <a:t> </a:t>
                      </a:r>
                      <a:r>
                        <a:rPr lang="en-US" sz="2000" dirty="0" smtClean="0">
                          <a:effectLst/>
                        </a:rPr>
                        <a:t>and </a:t>
                      </a:r>
                      <a:r>
                        <a:rPr lang="en-US" sz="2000" dirty="0" err="1" smtClean="0">
                          <a:effectLst/>
                        </a:rPr>
                        <a:t>procceed</a:t>
                      </a:r>
                      <a:r>
                        <a:rPr lang="en-US" sz="2000" dirty="0" smtClean="0">
                          <a:effectLst/>
                        </a:rPr>
                        <a:t> </a:t>
                      </a:r>
                      <a:r>
                        <a:rPr lang="en-US" sz="2000" dirty="0">
                          <a:effectLst/>
                        </a:rPr>
                        <a:t>next by clicking add </a:t>
                      </a:r>
                      <a:r>
                        <a:rPr lang="en-US" sz="2000" dirty="0" smtClean="0">
                          <a:effectLst/>
                        </a:rPr>
                        <a:t>button.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100669" y="1270629"/>
            <a:ext cx="35280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Pizza Toppings Selection</a:t>
            </a:r>
            <a:endParaRPr kumimoji="0" lang="en-US" sz="2000" b="0" i="0" u="none" strike="noStrike" cap="none" normalizeH="0" baseline="0" dirty="0" smtClean="0">
              <a:ln>
                <a:noFill/>
              </a:ln>
              <a:solidFill>
                <a:schemeClr val="bg1"/>
              </a:solidFill>
              <a:effectLst/>
              <a:latin typeface="Arial" panose="020B0604020202020204" pitchFamily="34" charset="0"/>
            </a:endParaRPr>
          </a:p>
        </p:txBody>
      </p:sp>
      <p:pic>
        <p:nvPicPr>
          <p:cNvPr id="6" name="Picture 5" descr="C:\Users\user\Desktop\Summer 2019\CSE299\work\69415351_365036947754193_6252176745961619456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32" y="1870744"/>
            <a:ext cx="2726422" cy="3036816"/>
          </a:xfrm>
          <a:prstGeom prst="rect">
            <a:avLst/>
          </a:prstGeom>
          <a:noFill/>
          <a:ln>
            <a:noFill/>
          </a:ln>
        </p:spPr>
      </p:pic>
    </p:spTree>
    <p:extLst>
      <p:ext uri="{BB962C8B-B14F-4D97-AF65-F5344CB8AC3E}">
        <p14:creationId xmlns:p14="http://schemas.microsoft.com/office/powerpoint/2010/main" val="484278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795662447"/>
              </p:ext>
            </p:extLst>
          </p:nvPr>
        </p:nvGraphicFramePr>
        <p:xfrm>
          <a:off x="75501" y="1843722"/>
          <a:ext cx="9001387" cy="3156117"/>
        </p:xfrm>
        <a:graphic>
          <a:graphicData uri="http://schemas.openxmlformats.org/drawingml/2006/table">
            <a:tbl>
              <a:tblPr firstRow="1" firstCol="1" bandRow="1">
                <a:tableStyleId>{5C22544A-7EE6-4342-B048-85BDC9FD1C3A}</a:tableStyleId>
              </a:tblPr>
              <a:tblGrid>
                <a:gridCol w="6230250"/>
                <a:gridCol w="2771137"/>
              </a:tblGrid>
              <a:tr h="3156117">
                <a:tc>
                  <a:txBody>
                    <a:bodyPr/>
                    <a:lstStyle/>
                    <a:p>
                      <a:pPr marL="0" marR="0" algn="just">
                        <a:spcBef>
                          <a:spcPts val="0"/>
                        </a:spcBef>
                        <a:spcAft>
                          <a:spcPts val="0"/>
                        </a:spcAft>
                      </a:pPr>
                      <a:r>
                        <a:rPr lang="en-US" sz="2000" dirty="0">
                          <a:effectLst/>
                        </a:rPr>
                        <a:t>Here, the user can view his selections of the pizza. The pizza size, the crust, the toppings and the total amount will be shown in this page. The user can pay with the click on the pay button or can cancel with the cancel button. Basically, in this page all the selections the user has made for creating a new pizza are displayed to the user himself.</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100668" y="1313407"/>
            <a:ext cx="29679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Pizza Info Display</a:t>
            </a:r>
            <a:endParaRPr kumimoji="0" lang="en-US" sz="2000" b="0" i="0" u="none" strike="noStrike" cap="none" normalizeH="0" baseline="0" dirty="0" smtClean="0">
              <a:ln>
                <a:noFill/>
              </a:ln>
              <a:solidFill>
                <a:schemeClr val="bg1"/>
              </a:solidFill>
              <a:effectLst/>
              <a:latin typeface="Arial" panose="020B0604020202020204" pitchFamily="34" charset="0"/>
            </a:endParaRPr>
          </a:p>
        </p:txBody>
      </p:sp>
      <p:pic>
        <p:nvPicPr>
          <p:cNvPr id="6" name="Picture 5" descr="C:\Users\user\Desktop\Summer 2019\CSE299\work\69067633_359463391670688_7780942600894152704_n.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5300" y="1862355"/>
            <a:ext cx="2718032" cy="3137483"/>
          </a:xfrm>
          <a:prstGeom prst="rect">
            <a:avLst/>
          </a:prstGeom>
          <a:noFill/>
          <a:ln>
            <a:noFill/>
          </a:ln>
        </p:spPr>
      </p:pic>
    </p:spTree>
    <p:extLst>
      <p:ext uri="{BB962C8B-B14F-4D97-AF65-F5344CB8AC3E}">
        <p14:creationId xmlns:p14="http://schemas.microsoft.com/office/powerpoint/2010/main" val="507926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8016989"/>
              </p:ext>
            </p:extLst>
          </p:nvPr>
        </p:nvGraphicFramePr>
        <p:xfrm>
          <a:off x="58723" y="1843722"/>
          <a:ext cx="9026554" cy="3130950"/>
        </p:xfrm>
        <a:graphic>
          <a:graphicData uri="http://schemas.openxmlformats.org/drawingml/2006/table">
            <a:tbl>
              <a:tblPr firstRow="1" firstCol="1" bandRow="1">
                <a:tableStyleId>{5C22544A-7EE6-4342-B048-85BDC9FD1C3A}</a:tableStyleId>
              </a:tblPr>
              <a:tblGrid>
                <a:gridCol w="6247669"/>
                <a:gridCol w="2778885"/>
              </a:tblGrid>
              <a:tr h="3130950">
                <a:tc>
                  <a:txBody>
                    <a:bodyPr/>
                    <a:lstStyle/>
                    <a:p>
                      <a:pPr marL="0" marR="0" algn="just">
                        <a:spcBef>
                          <a:spcPts val="0"/>
                        </a:spcBef>
                        <a:spcAft>
                          <a:spcPts val="0"/>
                        </a:spcAft>
                      </a:pPr>
                      <a:r>
                        <a:rPr lang="en-US" sz="2000" dirty="0">
                          <a:effectLst/>
                        </a:rPr>
                        <a:t>After clicking the pay button, user </a:t>
                      </a:r>
                      <a:r>
                        <a:rPr lang="en-US" sz="2000" dirty="0" smtClean="0">
                          <a:effectLst/>
                        </a:rPr>
                        <a:t>can</a:t>
                      </a:r>
                      <a:r>
                        <a:rPr lang="en-US" sz="2000" baseline="0" dirty="0" smtClean="0">
                          <a:effectLst/>
                        </a:rPr>
                        <a:t> choose the </a:t>
                      </a:r>
                      <a:r>
                        <a:rPr lang="en-US" sz="2000" dirty="0" smtClean="0">
                          <a:effectLst/>
                        </a:rPr>
                        <a:t>payment </a:t>
                      </a:r>
                      <a:r>
                        <a:rPr lang="en-US" sz="2000" dirty="0">
                          <a:effectLst/>
                        </a:rPr>
                        <a:t>method</a:t>
                      </a:r>
                      <a:r>
                        <a:rPr lang="en-US" sz="2000" dirty="0" smtClean="0">
                          <a:effectLst/>
                        </a:rPr>
                        <a:t>. Two</a:t>
                      </a:r>
                      <a:r>
                        <a:rPr lang="en-US" sz="2000" baseline="0" dirty="0" smtClean="0">
                          <a:effectLst/>
                        </a:rPr>
                        <a:t> types of payment method are added in the</a:t>
                      </a:r>
                      <a:r>
                        <a:rPr lang="en-US" sz="2000" dirty="0" smtClean="0">
                          <a:effectLst/>
                        </a:rPr>
                        <a:t> </a:t>
                      </a:r>
                      <a:r>
                        <a:rPr lang="en-US" sz="2000" dirty="0">
                          <a:effectLst/>
                        </a:rPr>
                        <a:t>dialogue box </a:t>
                      </a:r>
                      <a:r>
                        <a:rPr lang="en-US" sz="2000" dirty="0" smtClean="0">
                          <a:effectLst/>
                        </a:rPr>
                        <a:t>.</a:t>
                      </a:r>
                      <a:r>
                        <a:rPr lang="en-US" sz="2000" baseline="0" dirty="0" smtClean="0">
                          <a:effectLst/>
                        </a:rPr>
                        <a:t> </a:t>
                      </a:r>
                      <a:r>
                        <a:rPr lang="en-US" sz="2000" dirty="0" smtClean="0">
                          <a:effectLst/>
                        </a:rPr>
                        <a:t>user </a:t>
                      </a:r>
                      <a:r>
                        <a:rPr lang="en-US" sz="2000" dirty="0">
                          <a:effectLst/>
                        </a:rPr>
                        <a:t>needs to select a payment method to proceed next. “</a:t>
                      </a:r>
                      <a:r>
                        <a:rPr lang="en-US" sz="2000" dirty="0" err="1">
                          <a:effectLst/>
                        </a:rPr>
                        <a:t>BKash</a:t>
                      </a:r>
                      <a:r>
                        <a:rPr lang="en-US" sz="2000" dirty="0">
                          <a:effectLst/>
                        </a:rPr>
                        <a:t>” option is for making a payment through user’s own </a:t>
                      </a:r>
                      <a:r>
                        <a:rPr lang="en-US" sz="2000" dirty="0" err="1">
                          <a:effectLst/>
                        </a:rPr>
                        <a:t>BKash</a:t>
                      </a:r>
                      <a:r>
                        <a:rPr lang="en-US" sz="2000" dirty="0">
                          <a:effectLst/>
                        </a:rPr>
                        <a:t> number. If any user wants to pay using the cash on delivery method, then he may select “Cash On Delivery” option and it will then go to the summary page.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83890" y="1363410"/>
            <a:ext cx="30930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Payment Selection</a:t>
            </a:r>
            <a:endParaRPr kumimoji="0" lang="en-US" sz="2000" b="0" i="0" u="none" strike="noStrike" cap="none" normalizeH="0" baseline="0" dirty="0" smtClean="0">
              <a:ln>
                <a:noFill/>
              </a:ln>
              <a:solidFill>
                <a:schemeClr val="bg1"/>
              </a:solidFill>
              <a:effectLst/>
              <a:latin typeface="Arial" panose="020B0604020202020204" pitchFamily="34" charset="0"/>
            </a:endParaRPr>
          </a:p>
        </p:txBody>
      </p:sp>
      <p:pic>
        <p:nvPicPr>
          <p:cNvPr id="6" name="Picture 5" descr="C:\Users\user\Desktop\Summer 2019\CSE299\work\69373906_1092520200937977_8054740701520330752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3689" y="1862356"/>
            <a:ext cx="2734809" cy="3078760"/>
          </a:xfrm>
          <a:prstGeom prst="rect">
            <a:avLst/>
          </a:prstGeom>
          <a:noFill/>
          <a:ln>
            <a:noFill/>
          </a:ln>
        </p:spPr>
      </p:pic>
    </p:spTree>
    <p:extLst>
      <p:ext uri="{BB962C8B-B14F-4D97-AF65-F5344CB8AC3E}">
        <p14:creationId xmlns:p14="http://schemas.microsoft.com/office/powerpoint/2010/main" val="17140665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p>
        </p:txBody>
      </p:sp>
      <p:graphicFrame>
        <p:nvGraphicFramePr>
          <p:cNvPr id="4" name="Table 3"/>
          <p:cNvGraphicFramePr>
            <a:graphicFrameLocks noGrp="1"/>
          </p:cNvGraphicFramePr>
          <p:nvPr>
            <p:extLst>
              <p:ext uri="{D42A27DB-BD31-4B8C-83A1-F6EECF244321}">
                <p14:modId xmlns:p14="http://schemas.microsoft.com/office/powerpoint/2010/main" val="666131590"/>
              </p:ext>
            </p:extLst>
          </p:nvPr>
        </p:nvGraphicFramePr>
        <p:xfrm>
          <a:off x="109057" y="1972309"/>
          <a:ext cx="8925886" cy="2842971"/>
        </p:xfrm>
        <a:graphic>
          <a:graphicData uri="http://schemas.openxmlformats.org/drawingml/2006/table">
            <a:tbl>
              <a:tblPr firstRow="1" firstCol="1" bandRow="1">
                <a:tableStyleId>{5C22544A-7EE6-4342-B048-85BDC9FD1C3A}</a:tableStyleId>
              </a:tblPr>
              <a:tblGrid>
                <a:gridCol w="6177993"/>
                <a:gridCol w="2747893"/>
              </a:tblGrid>
              <a:tr h="2842971">
                <a:tc>
                  <a:txBody>
                    <a:bodyPr/>
                    <a:lstStyle/>
                    <a:p>
                      <a:pPr marL="0" marR="0" algn="just">
                        <a:spcBef>
                          <a:spcPts val="0"/>
                        </a:spcBef>
                        <a:spcAft>
                          <a:spcPts val="0"/>
                        </a:spcAft>
                      </a:pPr>
                      <a:r>
                        <a:rPr lang="en-US" sz="2000" dirty="0">
                          <a:effectLst/>
                        </a:rPr>
                        <a:t>After selecting the </a:t>
                      </a:r>
                      <a:r>
                        <a:rPr lang="en-US" sz="2000" dirty="0" err="1">
                          <a:effectLst/>
                        </a:rPr>
                        <a:t>BKash</a:t>
                      </a:r>
                      <a:r>
                        <a:rPr lang="en-US" sz="2000" dirty="0">
                          <a:effectLst/>
                        </a:rPr>
                        <a:t> option, a user will be displayed with a message here. The user needs to make a Payment to the given number</a:t>
                      </a:r>
                      <a:r>
                        <a:rPr lang="en-US" sz="2000" dirty="0" smtClean="0">
                          <a:effectLst/>
                        </a:rPr>
                        <a:t>.</a:t>
                      </a:r>
                      <a:r>
                        <a:rPr lang="en-US" sz="2000" baseline="0" dirty="0" smtClean="0">
                          <a:effectLst/>
                        </a:rPr>
                        <a:t> User needs to provide</a:t>
                      </a:r>
                      <a:r>
                        <a:rPr lang="en-US" sz="2000" dirty="0" smtClean="0">
                          <a:effectLst/>
                        </a:rPr>
                        <a:t> the </a:t>
                      </a:r>
                      <a:r>
                        <a:rPr lang="en-US" sz="2000" dirty="0" err="1" smtClean="0">
                          <a:effectLst/>
                        </a:rPr>
                        <a:t>TxnID</a:t>
                      </a:r>
                      <a:r>
                        <a:rPr lang="en-US" sz="2000" dirty="0" smtClean="0">
                          <a:effectLst/>
                        </a:rPr>
                        <a:t> </a:t>
                      </a:r>
                      <a:r>
                        <a:rPr lang="en-US" sz="2000" dirty="0">
                          <a:effectLst/>
                        </a:rPr>
                        <a:t>of </a:t>
                      </a:r>
                      <a:r>
                        <a:rPr lang="en-US" sz="2000" dirty="0" smtClean="0">
                          <a:effectLst/>
                        </a:rPr>
                        <a:t>the </a:t>
                      </a:r>
                      <a:r>
                        <a:rPr lang="en-US" sz="2000" dirty="0">
                          <a:effectLst/>
                        </a:rPr>
                        <a:t>Payment to make confirmation. After clicking ok, the user will go to the summary </a:t>
                      </a:r>
                      <a:r>
                        <a:rPr lang="en-US" sz="2000" dirty="0" smtClean="0">
                          <a:effectLst/>
                        </a:rPr>
                        <a:t>page. </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134224" y="1438911"/>
            <a:ext cx="290138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err="1" smtClean="0">
                <a:ln>
                  <a:noFill/>
                </a:ln>
                <a:solidFill>
                  <a:schemeClr val="bg1"/>
                </a:solidFill>
                <a:effectLst/>
                <a:latin typeface="Arial" panose="020B0604020202020204" pitchFamily="34" charset="0"/>
                <a:ea typeface="Times New Roman" panose="02020603050405020304" pitchFamily="18" charset="0"/>
              </a:rPr>
              <a:t>BKash</a:t>
            </a: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 Payment</a:t>
            </a:r>
            <a:endParaRPr kumimoji="0" lang="en-US" sz="2000" b="0" i="0" u="none" strike="noStrike" cap="none" normalizeH="0" baseline="0" dirty="0" smtClean="0">
              <a:ln>
                <a:noFill/>
              </a:ln>
              <a:solidFill>
                <a:schemeClr val="bg1"/>
              </a:solidFill>
              <a:effectLst/>
              <a:latin typeface="Arial" panose="020B0604020202020204" pitchFamily="34" charset="0"/>
            </a:endParaRPr>
          </a:p>
        </p:txBody>
      </p:sp>
      <p:pic>
        <p:nvPicPr>
          <p:cNvPr id="6" name="Picture 5" descr="C:\Users\user\Desktop\Summer 2019\CSE299\work\69262476_744546415998821_456165770678763520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8521" y="1979801"/>
            <a:ext cx="2692866" cy="2810313"/>
          </a:xfrm>
          <a:prstGeom prst="rect">
            <a:avLst/>
          </a:prstGeom>
          <a:noFill/>
          <a:ln>
            <a:noFill/>
          </a:ln>
        </p:spPr>
      </p:pic>
    </p:spTree>
    <p:extLst>
      <p:ext uri="{BB962C8B-B14F-4D97-AF65-F5344CB8AC3E}">
        <p14:creationId xmlns:p14="http://schemas.microsoft.com/office/powerpoint/2010/main" val="3252071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029512564"/>
              </p:ext>
            </p:extLst>
          </p:nvPr>
        </p:nvGraphicFramePr>
        <p:xfrm>
          <a:off x="83889" y="1843722"/>
          <a:ext cx="8967831" cy="3114172"/>
        </p:xfrm>
        <a:graphic>
          <a:graphicData uri="http://schemas.openxmlformats.org/drawingml/2006/table">
            <a:tbl>
              <a:tblPr firstRow="1" firstCol="1" bandRow="1">
                <a:tableStyleId>{5C22544A-7EE6-4342-B048-85BDC9FD1C3A}</a:tableStyleId>
              </a:tblPr>
              <a:tblGrid>
                <a:gridCol w="6207024"/>
                <a:gridCol w="2760807"/>
              </a:tblGrid>
              <a:tr h="3114172">
                <a:tc>
                  <a:txBody>
                    <a:bodyPr/>
                    <a:lstStyle/>
                    <a:p>
                      <a:pPr marL="0" marR="0" algn="just">
                        <a:spcBef>
                          <a:spcPts val="0"/>
                        </a:spcBef>
                        <a:spcAft>
                          <a:spcPts val="0"/>
                        </a:spcAft>
                      </a:pPr>
                      <a:r>
                        <a:rPr lang="en-US" sz="2000" dirty="0">
                          <a:effectLst/>
                        </a:rPr>
                        <a:t>This is the last step to complete an order. This summary page will show the selected pizza size, the crust, the toppings, the total amount, the user’s phone number and the selected payment method with details. The user needs to check all the information for self-verification, and click the confirm button for confirming the order</a:t>
                      </a:r>
                      <a:r>
                        <a:rPr lang="en-US" sz="2000" dirty="0" smtClean="0">
                          <a:effectLst/>
                        </a:rPr>
                        <a:t>.</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0"/>
                        </a:spcAft>
                      </a:pPr>
                      <a:r>
                        <a:rPr lang="en-US" sz="1200" dirty="0">
                          <a:effectLst/>
                        </a:rPr>
                        <a:t> </a:t>
                      </a:r>
                      <a:endParaRPr lang="en-US" sz="10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r>
            </a:tbl>
          </a:graphicData>
        </a:graphic>
      </p:graphicFrame>
      <p:sp>
        <p:nvSpPr>
          <p:cNvPr id="5" name="Rectangle 1"/>
          <p:cNvSpPr>
            <a:spLocks noGrp="1" noChangeArrowheads="1"/>
          </p:cNvSpPr>
          <p:nvPr>
            <p:ph type="body" idx="1"/>
          </p:nvPr>
        </p:nvSpPr>
        <p:spPr bwMode="auto">
          <a:xfrm>
            <a:off x="92280" y="1246295"/>
            <a:ext cx="238970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chemeClr val="bg1"/>
                </a:solidFill>
                <a:effectLst/>
                <a:latin typeface="Arial" panose="020B0604020202020204" pitchFamily="34" charset="0"/>
                <a:ea typeface="Times New Roman" panose="02020603050405020304" pitchFamily="18" charset="0"/>
              </a:rPr>
              <a:t>Summary</a:t>
            </a:r>
            <a:endParaRPr kumimoji="0" lang="en-US" sz="2000" b="0" i="0" u="none" strike="noStrike" cap="none" normalizeH="0" baseline="0" dirty="0" smtClean="0">
              <a:ln>
                <a:noFill/>
              </a:ln>
              <a:solidFill>
                <a:schemeClr val="bg1"/>
              </a:solidFill>
              <a:effectLst/>
              <a:latin typeface="Arial" panose="020B0604020202020204" pitchFamily="34" charset="0"/>
            </a:endParaRPr>
          </a:p>
        </p:txBody>
      </p:sp>
      <p:pic>
        <p:nvPicPr>
          <p:cNvPr id="6" name="Picture 5" descr="C:\Users\user\Desktop\Summer 2019\CSE299\work\69382857_509513416524900_7350847427730997248_n.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0132" y="1853966"/>
            <a:ext cx="2734811" cy="3070371"/>
          </a:xfrm>
          <a:prstGeom prst="rect">
            <a:avLst/>
          </a:prstGeom>
          <a:noFill/>
          <a:ln>
            <a:noFill/>
          </a:ln>
        </p:spPr>
      </p:pic>
    </p:spTree>
    <p:extLst>
      <p:ext uri="{BB962C8B-B14F-4D97-AF65-F5344CB8AC3E}">
        <p14:creationId xmlns:p14="http://schemas.microsoft.com/office/powerpoint/2010/main" val="4787604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
        <p:nvSpPr>
          <p:cNvPr id="253" name="Google Shape;253;p3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was all about online pizza ordering system. Everyone may know the</a:t>
            </a:r>
            <a:endParaRPr/>
          </a:p>
          <a:p>
            <a:pPr marL="0" lvl="0" indent="0" algn="l" rtl="0">
              <a:spcBef>
                <a:spcPts val="1600"/>
              </a:spcBef>
              <a:spcAft>
                <a:spcPts val="0"/>
              </a:spcAft>
              <a:buNone/>
            </a:pPr>
            <a:r>
              <a:rPr lang="en"/>
              <a:t>importance of this system in our day-to-day lives as we all prefer online</a:t>
            </a:r>
            <a:endParaRPr/>
          </a:p>
          <a:p>
            <a:pPr marL="0" lvl="0" indent="0" algn="l" rtl="0">
              <a:spcBef>
                <a:spcPts val="1600"/>
              </a:spcBef>
              <a:spcAft>
                <a:spcPts val="0"/>
              </a:spcAft>
              <a:buNone/>
            </a:pPr>
            <a:r>
              <a:rPr lang="en"/>
              <a:t>ordering over ordering on phone.</a:t>
            </a:r>
            <a:endParaRPr/>
          </a:p>
          <a:p>
            <a:pPr marL="0" lvl="0" indent="0" algn="l" rtl="0">
              <a:spcBef>
                <a:spcPts val="1600"/>
              </a:spcBef>
              <a:spcAft>
                <a:spcPts val="1600"/>
              </a:spcAft>
              <a:buNone/>
            </a:pPr>
            <a:endParaRPr/>
          </a:p>
        </p:txBody>
      </p:sp>
    </p:spTree>
    <p:extLst>
      <p:ext uri="{BB962C8B-B14F-4D97-AF65-F5344CB8AC3E}">
        <p14:creationId xmlns:p14="http://schemas.microsoft.com/office/powerpoint/2010/main" val="2412114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Algerian" panose="04020705040A02060702" pitchFamily="82" charset="0"/>
              </a:rPr>
              <a:t>END OF PRESENTATION</a:t>
            </a:r>
            <a:endParaRPr lang="en-US" sz="4800" dirty="0">
              <a:latin typeface="Algerian" panose="04020705040A02060702" pitchFamily="82" charset="0"/>
            </a:endParaRPr>
          </a:p>
        </p:txBody>
      </p:sp>
      <p:sp>
        <p:nvSpPr>
          <p:cNvPr id="3" name="Text Placeholder 2"/>
          <p:cNvSpPr>
            <a:spLocks noGrp="1"/>
          </p:cNvSpPr>
          <p:nvPr>
            <p:ph type="body" idx="1"/>
          </p:nvPr>
        </p:nvSpPr>
        <p:spPr>
          <a:xfrm>
            <a:off x="1297500" y="1132514"/>
            <a:ext cx="7038900" cy="4010986"/>
          </a:xfrm>
        </p:spPr>
        <p:txBody>
          <a:bodyPr/>
          <a:lstStyle/>
          <a:p>
            <a:pPr marL="146050" indent="0">
              <a:buNone/>
            </a:pPr>
            <a:endParaRPr lang="en-US" dirty="0" smtClean="0"/>
          </a:p>
          <a:p>
            <a:pPr marL="146050" indent="0">
              <a:buNone/>
            </a:pPr>
            <a:endParaRPr lang="en-US" dirty="0"/>
          </a:p>
          <a:p>
            <a:pPr marL="146050" indent="0">
              <a:buNone/>
            </a:pPr>
            <a:endParaRPr lang="en-US" dirty="0" smtClean="0"/>
          </a:p>
          <a:p>
            <a:pPr marL="146050" indent="0">
              <a:buNone/>
            </a:pPr>
            <a:endParaRPr lang="en-US" dirty="0"/>
          </a:p>
          <a:p>
            <a:pPr marL="146050" indent="0">
              <a:buNone/>
            </a:pPr>
            <a:endParaRPr lang="en-US" dirty="0" smtClean="0"/>
          </a:p>
          <a:p>
            <a:pPr marL="146050" indent="0">
              <a:buNone/>
            </a:pPr>
            <a:endParaRPr lang="en-US" dirty="0"/>
          </a:p>
          <a:p>
            <a:pPr marL="146050" indent="0">
              <a:buNone/>
            </a:pPr>
            <a:endParaRPr lang="en-US" dirty="0" smtClean="0"/>
          </a:p>
          <a:p>
            <a:pPr marL="146050" indent="0">
              <a:buNone/>
            </a:pPr>
            <a:endParaRPr lang="en-US" dirty="0"/>
          </a:p>
          <a:p>
            <a:pPr marL="146050" indent="0">
              <a:buNone/>
            </a:pPr>
            <a:endParaRPr lang="en-US" dirty="0" smtClean="0"/>
          </a:p>
          <a:p>
            <a:pPr marL="146050" indent="0">
              <a:buNone/>
            </a:pPr>
            <a:endParaRPr lang="en-US" dirty="0"/>
          </a:p>
          <a:p>
            <a:pPr marL="146050" indent="0">
              <a:buNone/>
            </a:pPr>
            <a:endParaRPr lang="en-US" dirty="0" smtClean="0"/>
          </a:p>
          <a:p>
            <a:pPr marL="146050" indent="0">
              <a:buNone/>
            </a:pPr>
            <a:endParaRPr lang="en-US" dirty="0"/>
          </a:p>
          <a:p>
            <a:pPr marL="146050" indent="0">
              <a:buNone/>
            </a:pPr>
            <a:endParaRPr lang="en-US" dirty="0" smtClean="0"/>
          </a:p>
          <a:p>
            <a:pPr marL="146050" indent="0">
              <a:buNone/>
            </a:pPr>
            <a:r>
              <a:rPr lang="en-US" sz="1400" dirty="0" smtClean="0">
                <a:latin typeface="Algerian" panose="04020705040A02060702" pitchFamily="82" charset="0"/>
              </a:rPr>
              <a:t>                          </a:t>
            </a:r>
            <a:r>
              <a:rPr lang="en-US" sz="6000" dirty="0" smtClean="0">
                <a:latin typeface="Algerian" panose="04020705040A02060702" pitchFamily="82" charset="0"/>
              </a:rPr>
              <a:t>THANK </a:t>
            </a:r>
            <a:r>
              <a:rPr lang="en-US" sz="6000" dirty="0">
                <a:latin typeface="Algerian" panose="04020705040A02060702" pitchFamily="82" charset="0"/>
              </a:rPr>
              <a:t>YOU</a:t>
            </a:r>
            <a:endParaRPr lang="en-US" sz="6000" dirty="0" smtClean="0"/>
          </a:p>
        </p:txBody>
      </p:sp>
      <p:pic>
        <p:nvPicPr>
          <p:cNvPr id="4" name="Content Placeholder 3"/>
          <p:cNvPicPr>
            <a:picLocks noGrp="1" noChangeAspect="1"/>
          </p:cNvPicPr>
          <p:nvPr>
            <p:ph idx="1"/>
          </p:nvPr>
        </p:nvPicPr>
        <p:blipFill>
          <a:blip r:embed="rId2"/>
          <a:stretch>
            <a:fillRect/>
          </a:stretch>
        </p:blipFill>
        <p:spPr>
          <a:xfrm>
            <a:off x="2929144" y="1132514"/>
            <a:ext cx="3322608" cy="3389304"/>
          </a:xfrm>
          <a:prstGeom prst="rect">
            <a:avLst/>
          </a:prstGeom>
        </p:spPr>
      </p:pic>
    </p:spTree>
    <p:extLst>
      <p:ext uri="{BB962C8B-B14F-4D97-AF65-F5344CB8AC3E}">
        <p14:creationId xmlns:p14="http://schemas.microsoft.com/office/powerpoint/2010/main" val="4274905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GROUP MEMBERS</a:t>
            </a:r>
            <a:endParaRPr/>
          </a:p>
        </p:txBody>
      </p:sp>
      <p:sp>
        <p:nvSpPr>
          <p:cNvPr id="148" name="Google Shape;148;p15"/>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Md.Marjan </a:t>
            </a:r>
            <a:endParaRPr/>
          </a:p>
          <a:p>
            <a:pPr marL="0" lvl="0" indent="0" algn="l" rtl="0">
              <a:spcBef>
                <a:spcPts val="1600"/>
              </a:spcBef>
              <a:spcAft>
                <a:spcPts val="0"/>
              </a:spcAft>
              <a:buNone/>
            </a:pPr>
            <a:r>
              <a:rPr lang="en"/>
              <a:t>ID:1621396042 </a:t>
            </a:r>
            <a:endParaRPr/>
          </a:p>
          <a:p>
            <a:pPr marL="0" lvl="0" indent="0" algn="l" rtl="0">
              <a:spcBef>
                <a:spcPts val="1600"/>
              </a:spcBef>
              <a:spcAft>
                <a:spcPts val="0"/>
              </a:spcAft>
              <a:buNone/>
            </a:pPr>
            <a:r>
              <a:rPr lang="en"/>
              <a:t>Khan Zuhair Zahin Rafid</a:t>
            </a:r>
            <a:endParaRPr/>
          </a:p>
          <a:p>
            <a:pPr marL="0" lvl="0" indent="0" algn="l" rtl="0">
              <a:spcBef>
                <a:spcPts val="1600"/>
              </a:spcBef>
              <a:spcAft>
                <a:spcPts val="0"/>
              </a:spcAft>
              <a:buNone/>
            </a:pPr>
            <a:r>
              <a:rPr lang="en"/>
              <a:t>ID: 1521114042 </a:t>
            </a:r>
            <a:endParaRPr/>
          </a:p>
          <a:p>
            <a:pPr marL="0" lvl="0" indent="0" algn="l" rtl="0">
              <a:spcBef>
                <a:spcPts val="1600"/>
              </a:spcBef>
              <a:spcAft>
                <a:spcPts val="0"/>
              </a:spcAft>
              <a:buNone/>
            </a:pPr>
            <a:r>
              <a:rPr lang="en"/>
              <a:t>Ashikur Rahman</a:t>
            </a:r>
            <a:endParaRPr/>
          </a:p>
          <a:p>
            <a:pPr marL="0" lvl="0" indent="0" algn="l" rtl="0">
              <a:spcBef>
                <a:spcPts val="1600"/>
              </a:spcBef>
              <a:spcAft>
                <a:spcPts val="0"/>
              </a:spcAft>
              <a:buNone/>
            </a:pPr>
            <a:r>
              <a:rPr lang="en"/>
              <a:t>ID: 1521584642</a:t>
            </a:r>
            <a:endParaRPr/>
          </a:p>
          <a:p>
            <a:pPr marL="0" lvl="0" indent="0" algn="l" rtl="0">
              <a:spcBef>
                <a:spcPts val="1600"/>
              </a:spcBef>
              <a:spcAft>
                <a:spcPts val="160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6"/>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a:t>
            </a:r>
            <a:endParaRPr/>
          </a:p>
        </p:txBody>
      </p:sp>
      <p:sp>
        <p:nvSpPr>
          <p:cNvPr id="154" name="Google Shape;154;p16"/>
          <p:cNvSpPr txBox="1">
            <a:spLocks noGrp="1"/>
          </p:cNvSpPr>
          <p:nvPr>
            <p:ph type="body" idx="1"/>
          </p:nvPr>
        </p:nvSpPr>
        <p:spPr>
          <a:xfrm>
            <a:off x="1548625" y="1989475"/>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Pizza Ordering App is based on a concept  of  making pizza orders and</a:t>
            </a:r>
            <a:endParaRPr/>
          </a:p>
          <a:p>
            <a:pPr marL="0" lvl="0" indent="0" algn="l" rtl="0">
              <a:spcBef>
                <a:spcPts val="1600"/>
              </a:spcBef>
              <a:spcAft>
                <a:spcPts val="0"/>
              </a:spcAft>
              <a:buNone/>
            </a:pPr>
            <a:r>
              <a:rPr lang="en"/>
              <a:t>payments. Here, the user can login, select pizza sets, quantity and proceed</a:t>
            </a:r>
            <a:endParaRPr/>
          </a:p>
          <a:p>
            <a:pPr marL="0" lvl="0" indent="0" algn="l" rtl="0">
              <a:lnSpc>
                <a:spcPct val="115000"/>
              </a:lnSpc>
              <a:spcBef>
                <a:spcPts val="1600"/>
              </a:spcBef>
              <a:spcAft>
                <a:spcPts val="0"/>
              </a:spcAft>
              <a:buNone/>
            </a:pPr>
            <a:r>
              <a:rPr lang="en"/>
              <a:t>towards payment  .  Prices will be displayed in  BDT  currency     .    This mini  </a:t>
            </a:r>
            <a:endParaRPr/>
          </a:p>
          <a:p>
            <a:pPr marL="0" lvl="0" indent="0" algn="l" rtl="0">
              <a:lnSpc>
                <a:spcPct val="115000"/>
              </a:lnSpc>
              <a:spcBef>
                <a:spcPts val="1600"/>
              </a:spcBef>
              <a:spcAft>
                <a:spcPts val="0"/>
              </a:spcAft>
              <a:buNone/>
            </a:pPr>
            <a:r>
              <a:rPr lang="en"/>
              <a:t>project contains limited features, but the essential ones.</a:t>
            </a:r>
            <a:endParaRPr/>
          </a:p>
          <a:p>
            <a:pPr marL="0" lvl="0" indent="0" algn="l" rtl="0">
              <a:spcBef>
                <a:spcPts val="1600"/>
              </a:spcBef>
              <a:spcAft>
                <a:spcPts val="16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7"/>
          <p:cNvSpPr txBox="1">
            <a:spLocks noGrp="1"/>
          </p:cNvSpPr>
          <p:nvPr>
            <p:ph type="title"/>
          </p:nvPr>
        </p:nvSpPr>
        <p:spPr>
          <a:xfrm>
            <a:off x="3254950" y="212925"/>
            <a:ext cx="21684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a:t>
            </a:r>
            <a:endParaRPr/>
          </a:p>
        </p:txBody>
      </p:sp>
      <p:sp>
        <p:nvSpPr>
          <p:cNvPr id="160" name="Google Shape;160;p17"/>
          <p:cNvSpPr txBox="1">
            <a:spLocks noGrp="1"/>
          </p:cNvSpPr>
          <p:nvPr>
            <p:ph type="body" idx="1"/>
          </p:nvPr>
        </p:nvSpPr>
        <p:spPr>
          <a:xfrm>
            <a:off x="150700" y="1637900"/>
            <a:ext cx="5063100" cy="35055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Char char="-"/>
            </a:pPr>
            <a:r>
              <a:rPr lang="en"/>
              <a:t>  For buying a pizza we have to go</a:t>
            </a:r>
            <a:endParaRPr/>
          </a:p>
          <a:p>
            <a:pPr marL="0" lvl="0" indent="0" algn="l" rtl="0">
              <a:spcBef>
                <a:spcPts val="1600"/>
              </a:spcBef>
              <a:spcAft>
                <a:spcPts val="0"/>
              </a:spcAft>
              <a:buNone/>
            </a:pPr>
            <a:r>
              <a:rPr lang="en"/>
              <a:t>                 to the pizza shop &amp; sometimes it</a:t>
            </a:r>
            <a:endParaRPr/>
          </a:p>
          <a:p>
            <a:pPr marL="0" lvl="0" indent="0" algn="l" rtl="0">
              <a:spcBef>
                <a:spcPts val="1600"/>
              </a:spcBef>
              <a:spcAft>
                <a:spcPts val="0"/>
              </a:spcAft>
              <a:buNone/>
            </a:pPr>
            <a:r>
              <a:rPr lang="en"/>
              <a:t>                 was full house. </a:t>
            </a:r>
            <a:endParaRPr/>
          </a:p>
          <a:p>
            <a:pPr marL="457200" lvl="0" indent="-311150" algn="l" rtl="0">
              <a:spcBef>
                <a:spcPts val="1600"/>
              </a:spcBef>
              <a:spcAft>
                <a:spcPts val="0"/>
              </a:spcAft>
              <a:buSzPts val="1300"/>
              <a:buChar char="-"/>
            </a:pPr>
            <a:r>
              <a:rPr lang="en"/>
              <a:t>   Kills time while ordering a pizza.</a:t>
            </a:r>
            <a:endParaRPr/>
          </a:p>
          <a:p>
            <a:pPr marL="457200" lvl="0" indent="-311150" algn="l" rtl="0">
              <a:spcBef>
                <a:spcPts val="0"/>
              </a:spcBef>
              <a:spcAft>
                <a:spcPts val="0"/>
              </a:spcAft>
              <a:buSzPts val="1300"/>
              <a:buChar char="-"/>
            </a:pPr>
            <a:r>
              <a:rPr lang="en"/>
              <a:t>   Possibilities of faults  when we </a:t>
            </a:r>
            <a:endParaRPr/>
          </a:p>
          <a:p>
            <a:pPr marL="0" lvl="0" indent="0" algn="l" rtl="0">
              <a:spcBef>
                <a:spcPts val="1600"/>
              </a:spcBef>
              <a:spcAft>
                <a:spcPts val="0"/>
              </a:spcAft>
              <a:buNone/>
            </a:pPr>
            <a:r>
              <a:rPr lang="en"/>
              <a:t>                 ordering a pizza by phone call.</a:t>
            </a:r>
            <a:endParaRPr/>
          </a:p>
          <a:p>
            <a:pPr marL="457200" lvl="0" indent="-311150" algn="l" rtl="0">
              <a:spcBef>
                <a:spcPts val="1600"/>
              </a:spcBef>
              <a:spcAft>
                <a:spcPts val="0"/>
              </a:spcAft>
              <a:buSzPts val="1300"/>
              <a:buChar char="-"/>
            </a:pPr>
            <a:r>
              <a:rPr lang="en"/>
              <a:t>   Sometimes it takes too much </a:t>
            </a:r>
            <a:endParaRPr/>
          </a:p>
          <a:p>
            <a:pPr marL="0" lvl="0" indent="0" algn="l" rtl="0">
              <a:spcBef>
                <a:spcPts val="1600"/>
              </a:spcBef>
              <a:spcAft>
                <a:spcPts val="0"/>
              </a:spcAft>
              <a:buNone/>
            </a:pPr>
            <a:r>
              <a:rPr lang="en"/>
              <a:t>                 time to serving a pizza.</a:t>
            </a:r>
            <a:endParaRPr/>
          </a:p>
          <a:p>
            <a:pPr marL="0" lvl="0" indent="0" algn="l" rtl="0">
              <a:spcBef>
                <a:spcPts val="1600"/>
              </a:spcBef>
              <a:spcAft>
                <a:spcPts val="1600"/>
              </a:spcAft>
              <a:buNone/>
            </a:pPr>
            <a:endParaRPr/>
          </a:p>
        </p:txBody>
      </p:sp>
      <p:pic>
        <p:nvPicPr>
          <p:cNvPr id="161" name="Google Shape;161;p17"/>
          <p:cNvPicPr preferRelativeResize="0"/>
          <p:nvPr/>
        </p:nvPicPr>
        <p:blipFill>
          <a:blip r:embed="rId3">
            <a:alphaModFix/>
          </a:blip>
          <a:stretch>
            <a:fillRect/>
          </a:stretch>
        </p:blipFill>
        <p:spPr>
          <a:xfrm>
            <a:off x="3355425" y="1778125"/>
            <a:ext cx="5663676" cy="30079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8"/>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SOLUTION</a:t>
            </a:r>
            <a:endParaRPr/>
          </a:p>
        </p:txBody>
      </p:sp>
      <p:sp>
        <p:nvSpPr>
          <p:cNvPr id="167" name="Google Shape;167;p18"/>
          <p:cNvSpPr txBox="1">
            <a:spLocks noGrp="1"/>
          </p:cNvSpPr>
          <p:nvPr>
            <p:ph type="body" idx="1"/>
          </p:nvPr>
        </p:nvSpPr>
        <p:spPr>
          <a:xfrm>
            <a:off x="976050" y="1909125"/>
            <a:ext cx="7038900" cy="2911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a:t>We develope a android app for ordering a pizza.</a:t>
            </a:r>
            <a:endParaRPr/>
          </a:p>
          <a:p>
            <a:pPr marL="457200" lvl="0" indent="-311150" algn="l" rtl="0">
              <a:spcBef>
                <a:spcPts val="0"/>
              </a:spcBef>
              <a:spcAft>
                <a:spcPts val="0"/>
              </a:spcAft>
              <a:buSzPts val="1300"/>
              <a:buAutoNum type="arabicPeriod"/>
            </a:pPr>
            <a:r>
              <a:rPr lang="en"/>
              <a:t>Build your own pizza.</a:t>
            </a:r>
            <a:endParaRPr/>
          </a:p>
          <a:p>
            <a:pPr marL="457200" lvl="0" indent="-311150" algn="l" rtl="0">
              <a:spcBef>
                <a:spcPts val="0"/>
              </a:spcBef>
              <a:spcAft>
                <a:spcPts val="0"/>
              </a:spcAft>
              <a:buSzPts val="1300"/>
              <a:buAutoNum type="arabicPeriod"/>
            </a:pPr>
            <a:r>
              <a:rPr lang="en"/>
              <a:t>Online payment.</a:t>
            </a:r>
            <a:endParaRPr/>
          </a:p>
          <a:p>
            <a:pPr marL="457200" lvl="0" indent="-311150" algn="l" rtl="0">
              <a:spcBef>
                <a:spcPts val="0"/>
              </a:spcBef>
              <a:spcAft>
                <a:spcPts val="0"/>
              </a:spcAft>
              <a:buSzPts val="1300"/>
              <a:buAutoNum type="arabicPeriod"/>
            </a:pPr>
            <a:r>
              <a:rPr lang="en"/>
              <a:t>Better Knowledge  (This system will provide customer all the details of his order before                                                   making the order)</a:t>
            </a:r>
            <a:endParaRPr/>
          </a:p>
          <a:p>
            <a:pPr marL="457200" lvl="0" indent="-311150" algn="l" rtl="0">
              <a:spcBef>
                <a:spcPts val="0"/>
              </a:spcBef>
              <a:spcAft>
                <a:spcPts val="0"/>
              </a:spcAft>
              <a:buSzPts val="1300"/>
              <a:buAutoNum type="arabicPeriod"/>
            </a:pPr>
            <a:r>
              <a:rPr lang="en"/>
              <a:t>Know delivery time.</a:t>
            </a:r>
            <a:endParaRPr/>
          </a:p>
          <a:p>
            <a:pPr marL="457200" lvl="0" indent="-311150" algn="l" rtl="0">
              <a:spcBef>
                <a:spcPts val="0"/>
              </a:spcBef>
              <a:spcAft>
                <a:spcPts val="0"/>
              </a:spcAft>
              <a:buSzPts val="1300"/>
              <a:buAutoNum type="arabicPeriod"/>
            </a:pPr>
            <a:r>
              <a:rPr lang="en"/>
              <a:t>Reduce paper work.</a:t>
            </a:r>
            <a:endParaRPr/>
          </a:p>
          <a:p>
            <a:pPr marL="457200" lvl="0" indent="-311150" algn="l" rtl="0">
              <a:spcBef>
                <a:spcPts val="0"/>
              </a:spcBef>
              <a:spcAft>
                <a:spcPts val="0"/>
              </a:spcAft>
              <a:buSzPts val="1300"/>
              <a:buAutoNum type="arabicPeriod"/>
            </a:pPr>
            <a:r>
              <a:rPr lang="en"/>
              <a:t>Improves Efficiency  (This system will make things easier for staff as whole ordering process is done by the customer only)</a:t>
            </a:r>
            <a:endParaRPr/>
          </a:p>
          <a:p>
            <a:pPr marL="457200" lvl="0" indent="0" algn="l" rtl="0">
              <a:spcBef>
                <a:spcPts val="1600"/>
              </a:spcBef>
              <a:spcAft>
                <a:spcPts val="1600"/>
              </a:spcAft>
              <a:buNone/>
            </a:pPr>
            <a:endParaRPr/>
          </a:p>
        </p:txBody>
      </p:sp>
      <p:pic>
        <p:nvPicPr>
          <p:cNvPr id="168" name="Google Shape;168;p18"/>
          <p:cNvPicPr preferRelativeResize="0"/>
          <p:nvPr/>
        </p:nvPicPr>
        <p:blipFill>
          <a:blip r:embed="rId3">
            <a:alphaModFix/>
          </a:blip>
          <a:stretch>
            <a:fillRect/>
          </a:stretch>
        </p:blipFill>
        <p:spPr>
          <a:xfrm>
            <a:off x="5374550" y="542475"/>
            <a:ext cx="3481825" cy="1908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181" name="Google Shape;181;p20"/>
          <p:cNvSpPr txBox="1">
            <a:spLocks noGrp="1"/>
          </p:cNvSpPr>
          <p:nvPr>
            <p:ph type="body" idx="1"/>
          </p:nvPr>
        </p:nvSpPr>
        <p:spPr>
          <a:xfrm>
            <a:off x="1297500" y="1567725"/>
            <a:ext cx="7149300" cy="3214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 Mobile application is convenient to carry</a:t>
            </a:r>
            <a:endParaRPr/>
          </a:p>
          <a:p>
            <a:pPr marL="0" lvl="0" indent="0" algn="l" rtl="0">
              <a:spcBef>
                <a:spcPts val="1600"/>
              </a:spcBef>
              <a:spcAft>
                <a:spcPts val="0"/>
              </a:spcAft>
              <a:buNone/>
            </a:pPr>
            <a:r>
              <a:rPr lang="en"/>
              <a:t>- Global partnerships and large install base</a:t>
            </a:r>
            <a:endParaRPr/>
          </a:p>
          <a:p>
            <a:pPr marL="0" lvl="0" indent="0" algn="l" rtl="0">
              <a:spcBef>
                <a:spcPts val="1600"/>
              </a:spcBef>
              <a:spcAft>
                <a:spcPts val="0"/>
              </a:spcAft>
              <a:buNone/>
            </a:pPr>
            <a:r>
              <a:rPr lang="en"/>
              <a:t>- Powerful development framework</a:t>
            </a:r>
            <a:endParaRPr/>
          </a:p>
          <a:p>
            <a:pPr marL="0" lvl="0" indent="0" algn="l" rtl="0">
              <a:spcBef>
                <a:spcPts val="1600"/>
              </a:spcBef>
              <a:spcAft>
                <a:spcPts val="0"/>
              </a:spcAft>
              <a:buNone/>
            </a:pPr>
            <a:r>
              <a:rPr lang="en"/>
              <a:t>- Open marketplace for distributing apps</a:t>
            </a: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USER JUSTIFICATION</a:t>
            </a:r>
            <a:endParaRPr/>
          </a:p>
        </p:txBody>
      </p:sp>
      <p:sp>
        <p:nvSpPr>
          <p:cNvPr id="187" name="Google Shape;187;p21"/>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The system will be designed to be user friendly. The user friendly and</a:t>
            </a:r>
            <a:endParaRPr/>
          </a:p>
          <a:p>
            <a:pPr marL="0" lvl="0" indent="0" algn="l" rtl="0">
              <a:spcBef>
                <a:spcPts val="1600"/>
              </a:spcBef>
              <a:spcAft>
                <a:spcPts val="0"/>
              </a:spcAft>
              <a:buNone/>
            </a:pPr>
            <a:r>
              <a:rPr lang="en"/>
              <a:t>interactive interfaces design help to achieve this by enabling customers to</a:t>
            </a:r>
            <a:endParaRPr/>
          </a:p>
          <a:p>
            <a:pPr marL="0" lvl="0" indent="0" algn="l" rtl="0">
              <a:spcBef>
                <a:spcPts val="1600"/>
              </a:spcBef>
              <a:spcAft>
                <a:spcPts val="0"/>
              </a:spcAft>
              <a:buNone/>
            </a:pPr>
            <a:r>
              <a:rPr lang="en"/>
              <a:t>easily browse through the menu and place orders with just a few clicks.</a:t>
            </a:r>
            <a:endParaRPr/>
          </a:p>
          <a:p>
            <a:pPr marL="0" lvl="0" indent="0" algn="l" rtl="0">
              <a:spcBef>
                <a:spcPts val="1600"/>
              </a:spcBef>
              <a:spcAft>
                <a:spcPts val="0"/>
              </a:spcAft>
              <a:buNone/>
            </a:pPr>
            <a:r>
              <a:rPr lang="en"/>
              <a:t>The system will be simple to use.</a:t>
            </a:r>
            <a:endParaRPr/>
          </a:p>
          <a:p>
            <a:pPr marL="0" lvl="0" indent="0" algn="l" rtl="0">
              <a:spcBef>
                <a:spcPts val="1600"/>
              </a:spcBef>
              <a:spcAft>
                <a:spcPts val="160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2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22"/>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94" name="Google Shape;194;p22"/>
          <p:cNvPicPr preferRelativeResize="0"/>
          <p:nvPr/>
        </p:nvPicPr>
        <p:blipFill>
          <a:blip r:embed="rId3">
            <a:alphaModFix/>
          </a:blip>
          <a:stretch>
            <a:fillRect/>
          </a:stretch>
        </p:blipFill>
        <p:spPr>
          <a:xfrm>
            <a:off x="0" y="0"/>
            <a:ext cx="9144000" cy="5187850"/>
          </a:xfrm>
          <a:prstGeom prst="rect">
            <a:avLst/>
          </a:prstGeom>
          <a:noFill/>
          <a:ln>
            <a:noFill/>
          </a:ln>
        </p:spPr>
      </p:pic>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TotalTime>
  <Words>1080</Words>
  <Application>Microsoft Office PowerPoint</Application>
  <PresentationFormat>On-screen Show (16:9)</PresentationFormat>
  <Paragraphs>123</Paragraphs>
  <Slides>26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Montserrat</vt:lpstr>
      <vt:lpstr>Times New Roman</vt:lpstr>
      <vt:lpstr>Algerian</vt:lpstr>
      <vt:lpstr>Arial</vt:lpstr>
      <vt:lpstr>Lato</vt:lpstr>
      <vt:lpstr>Focus</vt:lpstr>
      <vt:lpstr>PIZZA ORDERING     APPS</vt:lpstr>
      <vt:lpstr>PowerPoint Presentation</vt:lpstr>
      <vt:lpstr>GROUP MEMBERS</vt:lpstr>
      <vt:lpstr>INTRODUCTION</vt:lpstr>
      <vt:lpstr>PROBLEMS</vt:lpstr>
      <vt:lpstr>SOLUTION</vt:lpstr>
      <vt:lpstr>MOTIVATION</vt:lpstr>
      <vt:lpstr>USER JUSTIFICATION</vt:lpstr>
      <vt:lpstr>PowerPoint Presentation</vt:lpstr>
      <vt:lpstr>BLOCK DIAGRAM</vt:lpstr>
      <vt:lpstr>HARDWARE REQUIREMENTS</vt:lpstr>
      <vt:lpstr>SOFTWARE REQUIREMENTS</vt:lpstr>
      <vt:lpstr>PowerPoint Presentation</vt:lpstr>
      <vt:lpstr>Features </vt:lpstr>
      <vt:lpstr>.</vt:lpstr>
      <vt:lpstr>.</vt:lpstr>
      <vt:lpstr>.</vt:lpstr>
      <vt:lpstr>.</vt:lpstr>
      <vt:lpstr>.</vt:lpstr>
      <vt:lpstr>.</vt:lpstr>
      <vt:lpstr>.</vt:lpstr>
      <vt:lpstr>.</vt:lpstr>
      <vt:lpstr>.</vt:lpstr>
      <vt:lpstr>.</vt:lpstr>
      <vt:lpstr>CONCLUSION</vt:lpstr>
      <vt:lpstr>END OF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PIZZA ORDERING     APPS</dc:title>
  <cp:lastModifiedBy>marzan 666</cp:lastModifiedBy>
  <cp:revision>27</cp:revision>
  <dcterms:modified xsi:type="dcterms:W3CDTF">2019-09-04T20:02:14Z</dcterms:modified>
</cp:coreProperties>
</file>